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7.jpeg" ContentType="image/jpeg"/>
  <Override PartName="/ppt/media/image26.png" ContentType="image/png"/>
  <Override PartName="/ppt/media/image25.jpeg" ContentType="image/jpeg"/>
  <Override PartName="/ppt/media/image24.jpeg" ContentType="image/jpeg"/>
  <Override PartName="/ppt/media/image9.png" ContentType="image/png"/>
  <Override PartName="/ppt/media/image23.png" ContentType="image/png"/>
  <Override PartName="/ppt/media/image8.png" ContentType="image/png"/>
  <Override PartName="/ppt/media/image10.jpeg" ContentType="image/jpeg"/>
  <Override PartName="/ppt/media/image14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28.jpeg" ContentType="image/jpeg"/>
  <Override PartName="/ppt/media/image12.png" ContentType="image/png"/>
  <Override PartName="/ppt/media/image13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7.png" ContentType="image/png"/>
  <Override PartName="/ppt/media/image22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503280" y="480960"/>
            <a:ext cx="8640000" cy="1291680"/>
          </a:xfrm>
          <a:prstGeom prst="rect">
            <a:avLst/>
          </a:prstGeom>
          <a:solidFill>
            <a:srgbClr val="a7190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 flipH="1">
            <a:off x="-720" y="1773360"/>
            <a:ext cx="502560" cy="5083920"/>
          </a:xfrm>
          <a:prstGeom prst="rect">
            <a:avLst/>
          </a:prstGeom>
          <a:solidFill>
            <a:srgbClr val="a7190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18" descr=""/>
          <p:cNvPicPr/>
          <p:nvPr/>
        </p:nvPicPr>
        <p:blipFill>
          <a:blip r:embed="rId2"/>
          <a:stretch/>
        </p:blipFill>
        <p:spPr>
          <a:xfrm>
            <a:off x="-1440" y="-19080"/>
            <a:ext cx="2340720" cy="499320"/>
          </a:xfrm>
          <a:prstGeom prst="rect">
            <a:avLst/>
          </a:prstGeom>
          <a:ln>
            <a:noFill/>
          </a:ln>
        </p:spPr>
      </p:pic>
      <p:pic>
        <p:nvPicPr>
          <p:cNvPr id="3" name="Picture 12" descr=""/>
          <p:cNvPicPr/>
          <p:nvPr/>
        </p:nvPicPr>
        <p:blipFill>
          <a:blip r:embed="rId3"/>
          <a:stretch/>
        </p:blipFill>
        <p:spPr>
          <a:xfrm>
            <a:off x="0" y="1622520"/>
            <a:ext cx="1654920" cy="523476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1655640" y="1628640"/>
            <a:ext cx="7524000" cy="5228640"/>
          </a:xfrm>
          <a:prstGeom prst="rect">
            <a:avLst/>
          </a:prstGeom>
          <a:solidFill>
            <a:srgbClr val="a7190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Picture 16" descr=""/>
          <p:cNvPicPr/>
          <p:nvPr/>
        </p:nvPicPr>
        <p:blipFill>
          <a:blip r:embed="rId4"/>
          <a:stretch/>
        </p:blipFill>
        <p:spPr>
          <a:xfrm>
            <a:off x="0" y="-17640"/>
            <a:ext cx="7741440" cy="1645560"/>
          </a:xfrm>
          <a:prstGeom prst="rect">
            <a:avLst/>
          </a:prstGeom>
          <a:ln>
            <a:noFill/>
          </a:ln>
        </p:spPr>
      </p:pic>
      <p:pic>
        <p:nvPicPr>
          <p:cNvPr id="6" name="Obraz 9" descr=""/>
          <p:cNvPicPr/>
          <p:nvPr/>
        </p:nvPicPr>
        <p:blipFill>
          <a:blip r:embed="rId5"/>
          <a:stretch/>
        </p:blipFill>
        <p:spPr>
          <a:xfrm>
            <a:off x="34920" y="5613480"/>
            <a:ext cx="1583640" cy="1054800"/>
          </a:xfrm>
          <a:prstGeom prst="rect">
            <a:avLst/>
          </a:prstGeom>
          <a:ln>
            <a:noFill/>
          </a:ln>
        </p:spPr>
      </p:pic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611280" y="630360"/>
            <a:ext cx="8424000" cy="1034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503280" y="480960"/>
            <a:ext cx="8640000" cy="1291680"/>
          </a:xfrm>
          <a:prstGeom prst="rect">
            <a:avLst/>
          </a:prstGeom>
          <a:solidFill>
            <a:srgbClr val="a7190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2"/>
          <p:cNvSpPr/>
          <p:nvPr/>
        </p:nvSpPr>
        <p:spPr>
          <a:xfrm flipH="1">
            <a:off x="-720" y="1773360"/>
            <a:ext cx="502560" cy="5083920"/>
          </a:xfrm>
          <a:prstGeom prst="rect">
            <a:avLst/>
          </a:prstGeom>
          <a:solidFill>
            <a:srgbClr val="a7190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18" descr=""/>
          <p:cNvPicPr/>
          <p:nvPr/>
        </p:nvPicPr>
        <p:blipFill>
          <a:blip r:embed="rId2"/>
          <a:stretch/>
        </p:blipFill>
        <p:spPr>
          <a:xfrm>
            <a:off x="-1440" y="-19080"/>
            <a:ext cx="2340720" cy="499320"/>
          </a:xfrm>
          <a:prstGeom prst="rect">
            <a:avLst/>
          </a:prstGeom>
          <a:ln>
            <a:noFill/>
          </a:ln>
        </p:spPr>
      </p:pic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873080" y="2130480"/>
            <a:ext cx="7089120" cy="201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Klasyfikacja znaków drogowych z wykorzystaniem Maszyny Wektorów Nośnych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873080" y="5697360"/>
            <a:ext cx="7089120" cy="8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d3a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08.06.2018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d3a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Mateusz Król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d3a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Mateusz Rędzia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Przetwarzanie obrazów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11280" y="1881360"/>
            <a:ext cx="8424000" cy="48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Hog (Histogram of Oriented Gradients) - Algorytm stosowany do detekcji obiektów.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SURF (Speed Up Robust Features) - Algorytm detekcji obrazu poprzez punkty charakterystyczne.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Przetwarzanie obrazów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611280" y="1881360"/>
            <a:ext cx="8424000" cy="48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Algorytm SURF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2" descr=""/>
          <p:cNvPicPr/>
          <p:nvPr/>
        </p:nvPicPr>
        <p:blipFill>
          <a:blip r:embed="rId1"/>
          <a:stretch/>
        </p:blipFill>
        <p:spPr>
          <a:xfrm>
            <a:off x="705600" y="2557440"/>
            <a:ext cx="7686000" cy="365688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Baza obrazów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611280" y="1881360"/>
            <a:ext cx="8424000" cy="48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457560" y="1737360"/>
            <a:ext cx="1370880" cy="14090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1741680" y="1814040"/>
            <a:ext cx="1275480" cy="12945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2964600" y="1905480"/>
            <a:ext cx="1257840" cy="120312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4"/>
          <a:stretch/>
        </p:blipFill>
        <p:spPr>
          <a:xfrm>
            <a:off x="4212360" y="1905480"/>
            <a:ext cx="1182240" cy="12240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5"/>
          <a:stretch/>
        </p:blipFill>
        <p:spPr>
          <a:xfrm>
            <a:off x="5394960" y="1868040"/>
            <a:ext cx="1222200" cy="124056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6"/>
          <a:stretch/>
        </p:blipFill>
        <p:spPr>
          <a:xfrm>
            <a:off x="6617520" y="1991880"/>
            <a:ext cx="913680" cy="105300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7"/>
          <a:stretch/>
        </p:blipFill>
        <p:spPr>
          <a:xfrm>
            <a:off x="7680960" y="1872720"/>
            <a:ext cx="1335240" cy="132732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8"/>
          <a:stretch/>
        </p:blipFill>
        <p:spPr>
          <a:xfrm>
            <a:off x="457560" y="3200400"/>
            <a:ext cx="8362080" cy="579060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Baza obrazów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611280" y="1881360"/>
            <a:ext cx="8424000" cy="48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-Dla każdej klasy powyżej 5 000 zdjęć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-Otrzymano przy pomocy OpenCV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-Odpowiednie zaznaczenie ROI oraz klasy w pliku CSV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Obróbka obrazow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06880" y="1808640"/>
            <a:ext cx="11289960" cy="62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Brak obróbki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RGB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Gray scale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HSV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SURF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Nauka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611280" y="1881360"/>
            <a:ext cx="8424000" cy="48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Strategie nauki: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1 na 1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14" descr=""/>
          <p:cNvPicPr/>
          <p:nvPr/>
        </p:nvPicPr>
        <p:blipFill>
          <a:blip r:embed="rId1"/>
          <a:stretch/>
        </p:blipFill>
        <p:spPr>
          <a:xfrm>
            <a:off x="2123640" y="2637000"/>
            <a:ext cx="6735240" cy="378828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Nauka 1 vs 1 oraz 1 vs 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2" descr=""/>
          <p:cNvPicPr/>
          <p:nvPr/>
        </p:nvPicPr>
        <p:blipFill>
          <a:blip r:embed="rId1"/>
          <a:stretch/>
        </p:blipFill>
        <p:spPr>
          <a:xfrm>
            <a:off x="-73080" y="1673280"/>
            <a:ext cx="9216360" cy="518400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Lekka wizualizacja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Content Placeholder 3" descr=""/>
          <p:cNvPicPr/>
          <p:nvPr/>
        </p:nvPicPr>
        <p:blipFill>
          <a:blip r:embed="rId1"/>
          <a:stretch/>
        </p:blipFill>
        <p:spPr>
          <a:xfrm>
            <a:off x="-108360" y="1772640"/>
            <a:ext cx="9832320" cy="553032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Table 1"/>
          <p:cNvGraphicFramePr/>
          <p:nvPr/>
        </p:nvGraphicFramePr>
        <p:xfrm>
          <a:off x="640080" y="1828800"/>
          <a:ext cx="8046000" cy="4812480"/>
        </p:xfrm>
        <a:graphic>
          <a:graphicData uri="http://schemas.openxmlformats.org/drawingml/2006/table">
            <a:tbl>
              <a:tblPr/>
              <a:tblGrid>
                <a:gridCol w="1340640"/>
                <a:gridCol w="1340640"/>
                <a:gridCol w="1340280"/>
                <a:gridCol w="1340640"/>
                <a:gridCol w="1340640"/>
                <a:gridCol w="1343520"/>
              </a:tblGrid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NONE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GREY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RGB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HSV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HOG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1325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402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1235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1297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NONE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RGB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HSV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HOG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Accuracy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93.87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99.1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98.98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99.32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99.99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Precision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87.82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98.45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98.12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86.78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99.99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Recall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85.45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96.48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98.02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85.97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99.99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Accuracy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18.45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58.98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40.08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39.57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98.45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Precision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13.45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48.12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32.58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24.34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98.74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Recall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73.58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42.16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40.23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29.45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97.95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ransition>
    <p:randomBar dir="horz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Haar Cascade – trening dla kadego </a:t>
            </a: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487800" y="369000"/>
            <a:ext cx="7809480" cy="39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opencv_createsamples -img watch5050.jpg -bg bg.txt -info info/info.lst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-pngoutput info -maxxangle 0.5 -maxyangle 0.5 -maxzangle 0.5 -num 1950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496800" y="2978280"/>
            <a:ext cx="8824680" cy="85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opencv_createsamples -info info/info.lst -num 1950 -w 20 -h 20 -vec positives.vec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548640" y="4869000"/>
            <a:ext cx="8424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opencv_traincascade -data data -vec positives.vec -bg bg.txt -numPos 1800 -numNeg 900 -numStages 10 -w 20 -h 20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487800" y="3976560"/>
            <a:ext cx="18360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Picture 9" descr=""/>
          <p:cNvPicPr/>
          <p:nvPr/>
        </p:nvPicPr>
        <p:blipFill>
          <a:blip r:embed="rId1"/>
          <a:stretch/>
        </p:blipFill>
        <p:spPr>
          <a:xfrm>
            <a:off x="611280" y="2554200"/>
            <a:ext cx="475560" cy="475560"/>
          </a:xfrm>
          <a:prstGeom prst="rect">
            <a:avLst/>
          </a:prstGeom>
          <a:ln>
            <a:noFill/>
          </a:ln>
        </p:spPr>
      </p:pic>
      <p:pic>
        <p:nvPicPr>
          <p:cNvPr id="136" name="Picture 6" descr=""/>
          <p:cNvPicPr/>
          <p:nvPr/>
        </p:nvPicPr>
        <p:blipFill>
          <a:blip r:embed="rId2"/>
          <a:stretch/>
        </p:blipFill>
        <p:spPr>
          <a:xfrm>
            <a:off x="1076400" y="3628800"/>
            <a:ext cx="951840" cy="95184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Plan prezentacji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11280" y="1881360"/>
            <a:ext cx="8424000" cy="48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Wstęp,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definicje,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algorytmy przetwarzania obrazu,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baza obrazów,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badania,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zestawienie wyników i wnioski,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* Haar Cascade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Kod (całość)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11280" y="2257920"/>
            <a:ext cx="8737560" cy="410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import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numpy </a:t>
            </a:r>
            <a:r>
              <a:rPr b="0" lang="en-US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np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import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 face_cascade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CascadeClassifier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88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'frontalface.xml’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eye_cascade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CascadeClassifier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88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'eye.xml’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watch_cascade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CascadeClassifier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88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'watchcascade10stage.xml’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cap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VideoCapture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while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1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ret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img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cap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read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gray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cvtColor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img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COLOR_BGR2GRAY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faces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face_cascade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detectMultiScale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gray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1.3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5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watches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watch_cascade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detectMultiScale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gray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50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50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en-US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for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watches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cv2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rectangle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img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255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255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</a:t>
            </a:r>
            <a:r>
              <a:rPr b="0" lang="en-US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for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faces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cv2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rectangle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img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255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roi_gray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gray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roi_color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img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eyes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eye_cascade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detectMultiScale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roi_gray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</a:t>
            </a:r>
            <a:r>
              <a:rPr b="0" lang="en-US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for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ew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eh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200" spc="-1" strike="noStrike">
                <a:solidFill>
                  <a:srgbClr val="000088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eyes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cv2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rectangle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roi_color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ew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ey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+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eh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),(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255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0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),</a:t>
            </a:r>
            <a:r>
              <a:rPr b="0" lang="en-US" sz="1200" spc="-1" strike="noStrike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cv2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imshow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US" sz="1200" spc="-1" strike="noStrike">
                <a:solidFill>
                  <a:srgbClr val="0088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'img'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img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cap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release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cv2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destroyAllWindows</a:t>
            </a:r>
            <a:r>
              <a:rPr b="0" lang="en-US" sz="1200" spc="-1" strike="noStrike">
                <a:solidFill>
                  <a:srgbClr val="66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Efekt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Content Placeholder 3" descr=""/>
          <p:cNvPicPr/>
          <p:nvPr/>
        </p:nvPicPr>
        <p:blipFill>
          <a:blip r:embed="rId1"/>
          <a:stretch/>
        </p:blipFill>
        <p:spPr>
          <a:xfrm>
            <a:off x="1780560" y="1916280"/>
            <a:ext cx="6085800" cy="479052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Źródła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611280" y="1881360"/>
            <a:ext cx="8424000" cy="48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youtube.com/watch?v=wvsE8jm1GzE – wizualizacje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docs.opencv.org/3.4.1/index.html – OpenCV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en.wikipedia.org/wiki/Support_vector_machine – SVM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OpenCV with Python Blueprints – zastosowanie OpenCV w do przetwarzania obrazów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pythonprogramming.net/haar-cascade-object-detection-python-opencv-tutorial/ - haar cascades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Całość kodu na: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https://github.com/226400/sieci_neuronowe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Wstęp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617040" y="1845000"/>
            <a:ext cx="8346600" cy="478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Założenia projektu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840" indent="-3841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Sieć neuronowa rozpoznająca znaki drogowe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840" indent="-3841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Wykorzystanie sprzętu Raspberry 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840" indent="-3841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Skorzystanie z funkcjonalności biblioteki OpenCV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Przyszłość projektu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IMG_0319.jpg" descr=""/>
          <p:cNvPicPr/>
          <p:nvPr/>
        </p:nvPicPr>
        <p:blipFill>
          <a:blip r:embed="rId1"/>
          <a:stretch/>
        </p:blipFill>
        <p:spPr>
          <a:xfrm>
            <a:off x="1582920" y="1881360"/>
            <a:ext cx="6480360" cy="4860360"/>
          </a:xfrm>
          <a:prstGeom prst="rect">
            <a:avLst/>
          </a:prstGeom>
          <a:ln w="12600">
            <a:noFill/>
          </a:ln>
        </p:spPr>
      </p:pic>
    </p:spTree>
  </p:cSld>
  <p:transition>
    <p:randomBar dir="horz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Definicje – Supervised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611280" y="1881360"/>
            <a:ext cx="8424000" cy="48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Supervised Learning - Nauka mapowania wejścia i przekazywania informacji na wyjście.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3" descr=""/>
          <p:cNvPicPr/>
          <p:nvPr/>
        </p:nvPicPr>
        <p:blipFill>
          <a:blip r:embed="rId1"/>
          <a:stretch/>
        </p:blipFill>
        <p:spPr>
          <a:xfrm>
            <a:off x="755640" y="2997000"/>
            <a:ext cx="7977960" cy="385488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OpenCV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Obrazek" descr=""/>
          <p:cNvPicPr/>
          <p:nvPr/>
        </p:nvPicPr>
        <p:blipFill>
          <a:blip r:embed="rId1"/>
          <a:stretch/>
        </p:blipFill>
        <p:spPr>
          <a:xfrm>
            <a:off x="3420000" y="3637800"/>
            <a:ext cx="2519640" cy="3103560"/>
          </a:xfrm>
          <a:prstGeom prst="rect">
            <a:avLst/>
          </a:prstGeom>
          <a:ln w="12600"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899640" y="1989000"/>
            <a:ext cx="770400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OpenCV - Wieloplatformowa biblioteka funkcji wykorzystywanych podczas obróbki obrazu.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360">
              <a:lnSpc>
                <a:spcPct val="100000"/>
              </a:lnSpc>
            </a:pPr>
            <a:r>
              <a:rPr b="1" lang="en-US" sz="32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Definicje - SVM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11280" y="1881360"/>
            <a:ext cx="8424000" cy="48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SVM (Support Vector Machine)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 - abstrakcyjny koncept maszyny, której nauka ma na celu wyznaczenie Hiperpłaszczyzny.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Picture 4" descr=""/>
          <p:cNvPicPr/>
          <p:nvPr/>
        </p:nvPicPr>
        <p:blipFill>
          <a:blip r:embed="rId1"/>
          <a:stretch/>
        </p:blipFill>
        <p:spPr>
          <a:xfrm>
            <a:off x="395640" y="3555720"/>
            <a:ext cx="3816000" cy="330156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Definicje – SVM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Picture 4" descr=""/>
          <p:cNvPicPr/>
          <p:nvPr/>
        </p:nvPicPr>
        <p:blipFill>
          <a:blip r:embed="rId1"/>
          <a:stretch/>
        </p:blipFill>
        <p:spPr>
          <a:xfrm>
            <a:off x="611280" y="2506320"/>
            <a:ext cx="8424000" cy="3610080"/>
          </a:xfrm>
          <a:prstGeom prst="rect">
            <a:avLst/>
          </a:prstGeom>
          <a:ln>
            <a:noFill/>
          </a:ln>
        </p:spPr>
      </p:pic>
    </p:spTree>
  </p:cSld>
  <p:transition>
    <p:randomBar dir="horz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11280" y="630360"/>
            <a:ext cx="8424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ebd5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Przetwarzanie obrazów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19120" y="1771560"/>
            <a:ext cx="8424000" cy="48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HSV (Hue Saturation Value) -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Model opisu przestrzeni barw.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840" indent="-384120">
              <a:lnSpc>
                <a:spcPct val="120000"/>
              </a:lnSpc>
              <a:buClr>
                <a:srgbClr val="000000"/>
              </a:buClr>
              <a:buSzPct val="75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Nawiązuje do działania ludzkiego zmysłu wzroku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840" indent="-384120">
              <a:lnSpc>
                <a:spcPct val="120000"/>
              </a:lnSpc>
              <a:buClr>
                <a:srgbClr val="000000"/>
              </a:buClr>
              <a:buSzPct val="75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Barwy jako światło z oświetlenia otoczenia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840" indent="-384120">
              <a:lnSpc>
                <a:spcPct val="120000"/>
              </a:lnSpc>
              <a:buClr>
                <a:srgbClr val="000000"/>
              </a:buClr>
              <a:buSzPct val="75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Arial"/>
              </a:rPr>
              <a:t>Model jest rozpatrywany jako stożek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Bar dir="horz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prezentacja-pl</Template>
  <TotalTime>1297</TotalTime>
  <Application>LibreOffice/5.1.6.2$Linux_X86_64 LibreOffice_project/10m0$Build-2</Application>
  <Words>507</Words>
  <Paragraphs>96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2018-01-14T16:32:08Z</dcterms:created>
  <dc:creator>mateusz</dc:creator>
  <dc:description/>
  <dc:language>en-US</dc:language>
  <cp:lastModifiedBy/>
  <dcterms:modified xsi:type="dcterms:W3CDTF">2018-06-08T05:50:34Z</dcterms:modified>
  <cp:revision>48</cp:revision>
  <dc:subject/>
  <dc:title>tytuł prezentacji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